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78" r:id="rId7"/>
    <p:sldId id="276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E8"/>
    <a:srgbClr val="F2EEE6"/>
    <a:srgbClr val="F5F2EB"/>
    <a:srgbClr val="F6F4EE"/>
    <a:srgbClr val="F2F2F2"/>
    <a:srgbClr val="D1D1D1"/>
    <a:srgbClr val="303130"/>
    <a:srgbClr val="362C3B"/>
    <a:srgbClr val="70592D"/>
    <a:srgbClr val="7F5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lene Chan" userId="5bae9f0b-0eb4-432c-8fed-8f70bbce4417" providerId="ADAL" clId="{E80AB657-5AB2-448C-826B-67CCEC48A556}"/>
    <pc:docChg chg="custSel modSld">
      <pc:chgData name="Magdalene Chan" userId="5bae9f0b-0eb4-432c-8fed-8f70bbce4417" providerId="ADAL" clId="{E80AB657-5AB2-448C-826B-67CCEC48A556}" dt="2022-05-27T09:35:11.227" v="0" actId="478"/>
      <pc:docMkLst>
        <pc:docMk/>
      </pc:docMkLst>
      <pc:sldChg chg="delSp mod delAnim">
        <pc:chgData name="Magdalene Chan" userId="5bae9f0b-0eb4-432c-8fed-8f70bbce4417" providerId="ADAL" clId="{E80AB657-5AB2-448C-826B-67CCEC48A556}" dt="2022-05-27T09:35:11.227" v="0" actId="478"/>
        <pc:sldMkLst>
          <pc:docMk/>
          <pc:sldMk cId="366491975" sldId="256"/>
        </pc:sldMkLst>
        <pc:picChg chg="del">
          <ac:chgData name="Magdalene Chan" userId="5bae9f0b-0eb4-432c-8fed-8f70bbce4417" providerId="ADAL" clId="{E80AB657-5AB2-448C-826B-67CCEC48A556}" dt="2022-05-27T09:35:11.227" v="0" actId="478"/>
          <ac:picMkLst>
            <pc:docMk/>
            <pc:sldMk cId="366491975" sldId="256"/>
            <ac:picMk id="2" creationId="{729A7B29-70DE-DEC4-9165-6B36DB9CEF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63A-232C-402A-96B5-51353333E671}" type="datetimeFigureOut">
              <a:rPr lang="zh-MO" altLang="en-US" smtClean="0"/>
              <a:t>27/5/2022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847-552F-4F47-B728-4238A60A7F8E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52387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63A-232C-402A-96B5-51353333E671}" type="datetimeFigureOut">
              <a:rPr lang="zh-MO" altLang="en-US" smtClean="0"/>
              <a:t>27/5/2022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847-552F-4F47-B728-4238A60A7F8E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97743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63A-232C-402A-96B5-51353333E671}" type="datetimeFigureOut">
              <a:rPr lang="zh-MO" altLang="en-US" smtClean="0"/>
              <a:t>27/5/2022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847-552F-4F47-B728-4238A60A7F8E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85515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63A-232C-402A-96B5-51353333E671}" type="datetimeFigureOut">
              <a:rPr lang="zh-MO" altLang="en-US" smtClean="0"/>
              <a:t>27/5/2022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847-552F-4F47-B728-4238A60A7F8E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53823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63A-232C-402A-96B5-51353333E671}" type="datetimeFigureOut">
              <a:rPr lang="zh-MO" altLang="en-US" smtClean="0"/>
              <a:t>27/5/2022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847-552F-4F47-B728-4238A60A7F8E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79340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63A-232C-402A-96B5-51353333E671}" type="datetimeFigureOut">
              <a:rPr lang="zh-MO" altLang="en-US" smtClean="0"/>
              <a:t>27/5/2022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847-552F-4F47-B728-4238A60A7F8E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63888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63A-232C-402A-96B5-51353333E671}" type="datetimeFigureOut">
              <a:rPr lang="zh-MO" altLang="en-US" smtClean="0"/>
              <a:t>27/5/2022</a:t>
            </a:fld>
            <a:endParaRPr lang="zh-MO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847-552F-4F47-B728-4238A60A7F8E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23184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63A-232C-402A-96B5-51353333E671}" type="datetimeFigureOut">
              <a:rPr lang="zh-MO" altLang="en-US" smtClean="0"/>
              <a:t>27/5/2022</a:t>
            </a:fld>
            <a:endParaRPr lang="zh-MO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847-552F-4F47-B728-4238A60A7F8E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72978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63A-232C-402A-96B5-51353333E671}" type="datetimeFigureOut">
              <a:rPr lang="zh-MO" altLang="en-US" smtClean="0"/>
              <a:t>27/5/2022</a:t>
            </a:fld>
            <a:endParaRPr lang="zh-MO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847-552F-4F47-B728-4238A60A7F8E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93701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63A-232C-402A-96B5-51353333E671}" type="datetimeFigureOut">
              <a:rPr lang="zh-MO" altLang="en-US" smtClean="0"/>
              <a:t>27/5/2022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847-552F-4F47-B728-4238A60A7F8E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4544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A63A-232C-402A-96B5-51353333E671}" type="datetimeFigureOut">
              <a:rPr lang="zh-MO" altLang="en-US" smtClean="0"/>
              <a:t>27/5/2022</a:t>
            </a:fld>
            <a:endParaRPr lang="zh-M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847-552F-4F47-B728-4238A60A7F8E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56498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A63A-232C-402A-96B5-51353333E671}" type="datetimeFigureOut">
              <a:rPr lang="zh-MO" altLang="en-US" smtClean="0"/>
              <a:t>27/5/2022</a:t>
            </a:fld>
            <a:endParaRPr lang="zh-MO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MO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9847-552F-4F47-B728-4238A60A7F8E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18120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eamstime.com/illustration/listening.html" TargetMode="External"/><Relationship Id="rId13" Type="http://schemas.openxmlformats.org/officeDocument/2006/relationships/image" Target="../media/image20.gif"/><Relationship Id="rId3" Type="http://schemas.openxmlformats.org/officeDocument/2006/relationships/hyperlink" Target="https://www.diocesioppidopalmi.it/2022/01/24/ascoltare-con-lorecchio-del-cuore-messaggio-del-santo-padre-francesco-per-la-56-giornata-mondiale-delle-comunicazioni-sociali/" TargetMode="External"/><Relationship Id="rId7" Type="http://schemas.openxmlformats.org/officeDocument/2006/relationships/hyperlink" Target="https://m.699pic.com/tupian/chuangyi-yongxinlingting.html" TargetMode="External"/><Relationship Id="rId12" Type="http://schemas.openxmlformats.org/officeDocument/2006/relationships/hyperlink" Target="https://notiziario.uspi.it/ascoltare-con-lorecchio-del-cuore-papa-francesco-per-la-giornata-mondiale-delle-comunicazioni-sociali/" TargetMode="External"/><Relationship Id="rId2" Type="http://schemas.openxmlformats.org/officeDocument/2006/relationships/hyperlink" Target="https://www.diocesi.torino.it/comunicazione/papa-francesco-la-giornata-delle-comunicazioni-sociali-2022-sul-tema-ascolta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ykliu.wordpress.com/2013/04/16/affirmation/" TargetMode="External"/><Relationship Id="rId11" Type="http://schemas.openxmlformats.org/officeDocument/2006/relationships/hyperlink" Target="https://www.catholicnewsagency.com/column/53846/to-listen-one-another" TargetMode="External"/><Relationship Id="rId5" Type="http://schemas.openxmlformats.org/officeDocument/2006/relationships/hyperlink" Target="https://bibbiagiovane.it/la-forza-dellascolto/" TargetMode="External"/><Relationship Id="rId10" Type="http://schemas.openxmlformats.org/officeDocument/2006/relationships/hyperlink" Target="https://www.nrc.no/news/2018/may/10-things-you-should-know-about-migration-and-refugees" TargetMode="External"/><Relationship Id="rId4" Type="http://schemas.openxmlformats.org/officeDocument/2006/relationships/hyperlink" Target="http://www.attentivehearts.org/" TargetMode="External"/><Relationship Id="rId9" Type="http://schemas.openxmlformats.org/officeDocument/2006/relationships/hyperlink" Target="https://it.depositphotos.com/stock-photos/ascoltare-la-conchigli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B62241EC-8C17-40EE-504C-FD9DAA90FBB4}"/>
              </a:ext>
            </a:extLst>
          </p:cNvPr>
          <p:cNvSpPr/>
          <p:nvPr/>
        </p:nvSpPr>
        <p:spPr>
          <a:xfrm>
            <a:off x="65314" y="4737096"/>
            <a:ext cx="9143980" cy="2200002"/>
          </a:xfrm>
          <a:prstGeom prst="round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600" kern="1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2022</a:t>
            </a:r>
            <a:r>
              <a:rPr lang="zh-TW" altLang="en-US" sz="2600" kern="1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年耶穌升天節</a:t>
            </a:r>
            <a:endParaRPr lang="en-US" altLang="zh-TW" sz="2600" kern="10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MO" sz="2600" kern="10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教宗方濟各</a:t>
            </a:r>
            <a:br>
              <a:rPr lang="zh-TW" altLang="zh-MO" sz="2600" kern="10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zh-TW" altLang="zh-MO" sz="26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MO" sz="26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56</a:t>
            </a:r>
            <a:r>
              <a:rPr lang="zh-TW" altLang="zh-MO" sz="26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屆世界傳播日文告</a:t>
            </a:r>
            <a:endParaRPr lang="en-US" altLang="zh-TW" sz="260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endParaRPr lang="zh-MO" altLang="en-US" sz="1200"/>
          </a:p>
          <a:p>
            <a:pPr algn="ctr"/>
            <a:r>
              <a:rPr lang="zh-TW" altLang="zh-MO" sz="3600" b="1" kern="100" spc="38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用內心的耳朵去聆聽</a:t>
            </a:r>
            <a:endParaRPr lang="zh-TW" altLang="zh-MO" sz="3600" b="1" kern="1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zh-MO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87A4DC7-0D55-F5DB-1E59-9159A88B4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"/>
          <a:stretch/>
        </p:blipFill>
        <p:spPr bwMode="auto"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ADB082F-3FDF-488F-3179-8F780AD4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15736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EB9647-640F-3B2D-440D-BD02E64D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37" y="100150"/>
            <a:ext cx="7461614" cy="14238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zh-MO" sz="32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我們時常</a:t>
            </a:r>
            <a:r>
              <a:rPr lang="zh-TW" altLang="en-US" sz="32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會忽略</a:t>
            </a:r>
            <a:r>
              <a:rPr lang="zh-TW" altLang="zh-MO" sz="32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互相聆聽，</a:t>
            </a:r>
            <a:br>
              <a:rPr lang="en-US" altLang="zh-TW" sz="32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更會</a:t>
            </a:r>
            <a:r>
              <a:rPr lang="zh-TW" altLang="zh-MO" sz="32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「各說各話」。</a:t>
            </a:r>
            <a:endParaRPr lang="zh-MO" altLang="en-US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2DF8D538-08E9-1558-9109-3053E4FBBD30}"/>
              </a:ext>
            </a:extLst>
          </p:cNvPr>
          <p:cNvSpPr txBox="1">
            <a:spLocks/>
          </p:cNvSpPr>
          <p:nvPr/>
        </p:nvSpPr>
        <p:spPr>
          <a:xfrm>
            <a:off x="2638699" y="4023359"/>
            <a:ext cx="4153988" cy="23948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許多時</a:t>
            </a:r>
            <a:r>
              <a:rPr lang="zh-TW" altLang="zh-MO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，我們沒有真</a:t>
            </a:r>
            <a:r>
              <a:rPr lang="zh-TW" altLang="en-US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</a:t>
            </a:r>
            <a:r>
              <a:rPr lang="zh-TW" altLang="zh-MO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在溝通</a:t>
            </a:r>
            <a:r>
              <a:rPr lang="zh-TW" altLang="en-US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，而</a:t>
            </a:r>
            <a:r>
              <a:rPr lang="zh-TW" altLang="zh-MO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只是在等別人把話講完，然後再把自己的想法強加於對方而已。</a:t>
            </a:r>
            <a:endParaRPr lang="en-US" altLang="zh-TW" sz="2600" spc="38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這樣</a:t>
            </a:r>
            <a:r>
              <a:rPr lang="zh-TW" altLang="zh-MO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，對話成了一種</a:t>
            </a:r>
            <a:r>
              <a:rPr lang="zh-TW" altLang="zh-MO" sz="2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對白</a:t>
            </a:r>
            <a:r>
              <a:rPr lang="zh-TW" altLang="zh-MO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MO" sz="26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兩人各自進行獨白</a:t>
            </a:r>
            <a:r>
              <a:rPr lang="zh-TW" altLang="en-US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MO" altLang="en-US" sz="2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89261D-F3C1-0B03-AC7D-8048C56B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5" y="0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7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3000">
        <p:fade/>
      </p:transition>
    </mc:Choice>
    <mc:Fallback>
      <p:transition spd="med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6B22CF-FCF0-52BD-F03C-414C19C5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26" y="627018"/>
            <a:ext cx="3561805" cy="613083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zh-MO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更美好和更有人情味的溝通，是懷著</a:t>
            </a:r>
            <a:r>
              <a:rPr lang="zh-TW" altLang="zh-MO" sz="26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坦誠</a:t>
            </a:r>
            <a:r>
              <a:rPr lang="zh-TW" altLang="zh-MO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MO" sz="26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信任</a:t>
            </a:r>
            <a:r>
              <a:rPr lang="zh-TW" altLang="zh-MO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zh-MO" sz="26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正直</a:t>
            </a:r>
            <a:r>
              <a:rPr lang="zh-TW" altLang="zh-MO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的心</a:t>
            </a:r>
            <a:r>
              <a:rPr lang="zh-TW" altLang="en-US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MO" sz="26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面對面</a:t>
            </a:r>
            <a:r>
              <a:rPr lang="zh-TW" altLang="zh-MO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</a:t>
            </a:r>
            <a:r>
              <a:rPr lang="zh-TW" altLang="zh-MO" sz="26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聆聽</a:t>
            </a:r>
            <a:r>
              <a:rPr lang="zh-TW" altLang="zh-MO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我們眼前的人。</a:t>
            </a:r>
            <a:endParaRPr lang="en-US" altLang="zh-TW" sz="2600" spc="38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1400" spc="38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zh-MO" sz="26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真實的溝通中，「我」和「你」兩個主體都在「</a:t>
            </a:r>
            <a:r>
              <a:rPr lang="zh-TW" altLang="zh-MO" sz="2600" b="1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走出自我</a:t>
            </a:r>
            <a:r>
              <a:rPr lang="zh-TW" altLang="zh-MO" sz="26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」，通往彼此。</a:t>
            </a:r>
            <a:endParaRPr lang="en-US" altLang="zh-TW" sz="2600" kern="100" spc="38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TW" altLang="zh-MO" sz="1400" kern="1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zh-MO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只有</a:t>
            </a:r>
            <a:r>
              <a:rPr lang="zh-TW" altLang="zh-MO" sz="26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放下自己的獨白</a:t>
            </a:r>
            <a:r>
              <a:rPr lang="zh-TW" altLang="zh-MO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6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彼此聆聽</a:t>
            </a:r>
            <a:r>
              <a:rPr lang="zh-TW" altLang="en-US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MO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才保證</a:t>
            </a:r>
            <a:r>
              <a:rPr lang="zh-TW" altLang="zh-MO" sz="26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真實的溝通</a:t>
            </a:r>
            <a:r>
              <a:rPr lang="zh-TW" altLang="zh-MO" sz="2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MO" altLang="en-US" sz="2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0553BAD-E766-7120-8674-151C42E73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175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4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AFF4B4-9C89-635D-BE8B-32469CB5F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2754094"/>
            <a:ext cx="3187337" cy="42872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zh-MO" sz="22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沒有傾聽的能力，也不會有優質的新聞媒體。</a:t>
            </a:r>
            <a:endParaRPr lang="en-US" altLang="zh-TW" sz="2200" spc="38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2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</a:t>
            </a:r>
            <a:r>
              <a:rPr lang="zh-TW" altLang="zh-MO" sz="22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提供扎實、周全而完整的資訊，</a:t>
            </a:r>
            <a:r>
              <a:rPr lang="zh-TW" altLang="en-US" sz="22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必須：</a:t>
            </a:r>
            <a:r>
              <a:rPr lang="zh-TW" altLang="zh-MO" sz="22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懂得聆聽，願意改變自己的想法，放下自己的預設立場。</a:t>
            </a:r>
            <a:endParaRPr lang="en-US" altLang="zh-TW" sz="2200" spc="38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zh-MO" sz="22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聆聽不同的訊息來源，可確保我們所傳遞的訊息是可靠而慎重的。</a:t>
            </a:r>
            <a:endParaRPr lang="en-US" altLang="zh-TW" sz="2200" spc="38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9F3E2C-CC90-A8F7-17B8-88FF9218AD16}"/>
              </a:ext>
            </a:extLst>
          </p:cNvPr>
          <p:cNvSpPr txBox="1"/>
          <p:nvPr/>
        </p:nvSpPr>
        <p:spPr>
          <a:xfrm>
            <a:off x="5921829" y="2754094"/>
            <a:ext cx="306541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zh-MO" sz="22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疫情</a:t>
            </a:r>
            <a:r>
              <a:rPr lang="zh-TW" altLang="en-US" sz="22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導致</a:t>
            </a:r>
            <a:r>
              <a:rPr lang="zh-TW" altLang="zh-MO" sz="22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經濟活動停</a:t>
            </a:r>
            <a:r>
              <a:rPr lang="zh-TW" altLang="en-US" sz="22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緩，</a:t>
            </a:r>
            <a:r>
              <a:rPr lang="zh-TW" altLang="zh-MO" sz="22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造成大眾的焦慮，眾人對於「官方資訊」積累的許多不信任，釀成了一種「資訊流行病」</a:t>
            </a:r>
            <a:r>
              <a:rPr lang="zh-TW" altLang="zh-MO" sz="2000" kern="100" spc="38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MO" sz="2000" kern="100" spc="38" err="1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infodemic</a:t>
            </a:r>
            <a:r>
              <a:rPr lang="zh-TW" altLang="zh-MO" sz="2000" kern="100" spc="38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zh-MO" sz="2400" kern="100" spc="38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MO" sz="22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使得資訊的世界越來越失去可信度、越來越不透明。</a:t>
            </a:r>
            <a:endParaRPr lang="en-US" altLang="zh-TW" sz="2200" kern="100" spc="38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2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在這艱難的時刻，側耳細聽社會大眾的能力更具意義。</a:t>
            </a:r>
          </a:p>
          <a:p>
            <a:endParaRPr lang="en-US" altLang="zh-TW" sz="1800" kern="100" spc="38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94D05C8-89A2-3A22-A5E7-7EEC75A66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8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000">
        <p:fade/>
      </p:transition>
    </mc:Choice>
    <mc:Fallback>
      <p:transition spd="med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996253-6128-AAB1-EA4B-433266AB6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12" y="287383"/>
            <a:ext cx="8436975" cy="564573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en-US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教宗提醒</a:t>
            </a: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</a:t>
            </a:r>
            <a:r>
              <a:rPr lang="zh-TW" altLang="en-US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必須試著去聆聽</a:t>
            </a:r>
            <a:r>
              <a:rPr lang="zh-TW" altLang="en-US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被迫移民的人</a:t>
            </a: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的故事。</a:t>
            </a:r>
            <a:br>
              <a:rPr lang="en-US" altLang="zh-TW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看到的不再是數字，不再是危險的侵略者，</a:t>
            </a:r>
            <a:br>
              <a:rPr lang="en-US" altLang="zh-TW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而是去聆聽活生生的一眾男女、</a:t>
            </a:r>
            <a:br>
              <a:rPr lang="en-US" altLang="zh-TW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他們的面貌與故事、他們的目光</a:t>
            </a:r>
            <a:br>
              <a:rPr lang="en-US" altLang="zh-TW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和他們的期待與痛苦。</a:t>
            </a:r>
            <a:endParaRPr lang="en-US" altLang="zh-TW" sz="2400" spc="38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用心聆聽他們</a:t>
            </a: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好讓我們</a:t>
            </a:r>
            <a:br>
              <a:rPr lang="en-US" altLang="zh-TW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能作出合宜的援助。</a:t>
            </a:r>
            <a:endParaRPr lang="zh-MO" altLang="en-US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D242A2-F442-4B58-8DDC-5BFC71626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5" y="6480175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3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7000">
        <p:fade/>
      </p:transition>
    </mc:Choice>
    <mc:Fallback>
      <p:transition spd="med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90149E-088A-588D-D9A7-B613221A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20" y="278040"/>
            <a:ext cx="4981304" cy="1325563"/>
          </a:xfrm>
        </p:spPr>
        <p:txBody>
          <a:bodyPr>
            <a:normAutofit/>
          </a:bodyPr>
          <a:lstStyle/>
          <a:p>
            <a:r>
              <a:rPr lang="zh-TW" altLang="zh-MO" b="1" kern="100" spc="38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在教會內彼此聆聽</a:t>
            </a:r>
            <a:endParaRPr lang="zh-MO" altLang="en-US" sz="13800" b="1">
              <a:solidFill>
                <a:schemeClr val="bg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DDBA57C-3B5C-4C64-A401-C1966D4E7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" y="6388826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文字, 個人 的圖片&#10;&#10;自動產生的描述">
            <a:extLst>
              <a:ext uri="{FF2B5EF4-FFF2-40B4-BE49-F238E27FC236}">
                <a16:creationId xmlns:a16="http://schemas.microsoft.com/office/drawing/2014/main" id="{AA76DEE4-4CFE-0D5E-A81F-C1731881C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r="18871" b="4940"/>
          <a:stretch/>
        </p:blipFill>
        <p:spPr>
          <a:xfrm>
            <a:off x="4153825" y="9"/>
            <a:ext cx="4989946" cy="5024825"/>
          </a:xfrm>
          <a:prstGeom prst="rect">
            <a:avLst/>
          </a:prstGeom>
        </p:spPr>
      </p:pic>
      <p:pic>
        <p:nvPicPr>
          <p:cNvPr id="52" name="Picture 2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21393AD-1CC7-4884-1C12-D271774F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83" y="59337"/>
            <a:ext cx="3663451" cy="50248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3400" b="1" spc="38">
                <a:solidFill>
                  <a:srgbClr val="3031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耶穌基督就是最偉大的聆聽者</a:t>
            </a:r>
            <a:r>
              <a:rPr lang="zh-TW" altLang="en-US" sz="3400" spc="38">
                <a:solidFill>
                  <a:srgbClr val="3031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，我們要分擔的正是祂的工作</a:t>
            </a:r>
            <a:r>
              <a:rPr lang="en-US" altLang="zh-TW" sz="3400" spc="38">
                <a:solidFill>
                  <a:srgbClr val="3031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——</a:t>
            </a:r>
            <a:r>
              <a:rPr lang="zh-TW" altLang="en-US" sz="3400" b="1" spc="38">
                <a:solidFill>
                  <a:srgbClr val="3031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以天主的耳朵去聆聽</a:t>
            </a:r>
            <a:r>
              <a:rPr lang="zh-TW" altLang="en-US" sz="3400" spc="38">
                <a:solidFill>
                  <a:srgbClr val="3031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，才能</a:t>
            </a:r>
            <a:r>
              <a:rPr lang="zh-TW" altLang="en-US" sz="3400" b="1" spc="38">
                <a:solidFill>
                  <a:srgbClr val="3031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說出天主的話語</a:t>
            </a:r>
            <a:r>
              <a:rPr lang="zh-TW" altLang="en-US" sz="3400" spc="38">
                <a:solidFill>
                  <a:srgbClr val="3031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MO" sz="3400">
              <a:solidFill>
                <a:srgbClr val="3031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2DD8D3-AF91-0938-3F4D-00D19EC1A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746" y="5109560"/>
            <a:ext cx="7607261" cy="12670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zh-TW" altLang="en-US" sz="25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在共融當中，他人做的</a:t>
            </a:r>
            <a:r>
              <a:rPr lang="zh-TW" altLang="en-US" sz="25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首要服務</a:t>
            </a:r>
            <a:r>
              <a:rPr lang="zh-TW" altLang="en-US" sz="25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，就是去</a:t>
            </a:r>
            <a:r>
              <a:rPr lang="zh-TW" altLang="en-US" sz="25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  <a:r>
              <a:rPr lang="zh-TW" altLang="en-US" sz="25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他們。</a:t>
            </a:r>
          </a:p>
          <a:p>
            <a:pPr marL="0" indent="0" algn="ctr">
              <a:buNone/>
            </a:pPr>
            <a:r>
              <a:rPr lang="zh-TW" altLang="en-US" sz="25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不懂得聆聽自己的弟兄，最終會失去聆聽天主的能力。</a:t>
            </a:r>
            <a:endParaRPr lang="en-US" altLang="zh-MO" sz="2500">
              <a:solidFill>
                <a:srgbClr val="00000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E35EF20-13E6-E1AB-1BAE-E3C54A2AF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5" y="6480166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5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B634D6-4B6B-4F0C-39A9-4653A564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68" y="243840"/>
            <a:ext cx="4885509" cy="590699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zh-MO" sz="26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在牧靈關懷中，最重要的任務就是「</a:t>
            </a:r>
            <a:r>
              <a:rPr lang="zh-TW" altLang="zh-MO" sz="2600" b="1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耳朵的使徒工作</a:t>
            </a:r>
            <a:r>
              <a:rPr lang="zh-TW" altLang="zh-MO" sz="26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26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——</a:t>
            </a:r>
            <a:br>
              <a:rPr lang="en-US" altLang="zh-TW" sz="26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MO" sz="2600" b="1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先聆聽，再說話</a:t>
            </a:r>
            <a:r>
              <a:rPr lang="zh-TW" altLang="zh-MO" sz="26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600" kern="100" spc="38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zh-MO" sz="2600" b="1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給出時間來聆聽他人</a:t>
            </a:r>
            <a:r>
              <a:rPr lang="zh-TW" altLang="zh-MO" sz="26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，就是</a:t>
            </a:r>
            <a:r>
              <a:rPr lang="zh-TW" altLang="zh-MO" sz="2600" b="1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愛德的第一個行動</a:t>
            </a:r>
            <a:r>
              <a:rPr lang="zh-TW" altLang="zh-MO" sz="2600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MO" sz="2600" kern="1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7DB1775-0921-7E81-25B2-CA94FE4DF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5" y="6480175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3B526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6BAAF4D-3117-934F-02CF-98BADDA2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84" y="983597"/>
            <a:ext cx="2212521" cy="3265715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zh-MO" sz="24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我們祈願</a:t>
            </a:r>
            <a:r>
              <a:rPr lang="zh-TW" altLang="en-US" sz="24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MO" sz="2400" b="1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共議性的歷程</a:t>
            </a:r>
            <a:r>
              <a:rPr lang="zh-TW" altLang="zh-MO" sz="24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能成為一次互相聆聽的莫大機會。</a:t>
            </a:r>
            <a:br>
              <a:rPr lang="en-US" altLang="zh-TW" sz="24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3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br>
              <a:rPr lang="en-US" altLang="zh-TW" sz="24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MO" sz="2400" b="1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共融</a:t>
            </a:r>
            <a:r>
              <a:rPr lang="zh-TW" altLang="zh-MO" sz="24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並不是策略和計畫的結果，而是</a:t>
            </a:r>
            <a:r>
              <a:rPr lang="zh-TW" altLang="zh-MO" sz="2400" b="1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建立在弟兄姊妹之間的互相聆聽</a:t>
            </a:r>
            <a:r>
              <a:rPr lang="zh-TW" altLang="zh-MO" sz="24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US" altLang="zh-TW" sz="2700" spc="38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MO" altLang="en-US" sz="3300">
              <a:solidFill>
                <a:srgbClr val="FFFFFF"/>
              </a:solidFill>
            </a:endParaRPr>
          </a:p>
        </p:txBody>
      </p:sp>
      <p:pic>
        <p:nvPicPr>
          <p:cNvPr id="4" name="圖片 3" descr="一張含有 個人, 團體, 人, 座位 的圖片&#10;&#10;自動產生的描述">
            <a:extLst>
              <a:ext uri="{FF2B5EF4-FFF2-40B4-BE49-F238E27FC236}">
                <a16:creationId xmlns:a16="http://schemas.microsoft.com/office/drawing/2014/main" id="{75053B69-D9D7-9CD9-4D6F-061C88FCD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96"/>
          <a:stretch/>
        </p:blipFill>
        <p:spPr>
          <a:xfrm>
            <a:off x="3033452" y="448056"/>
            <a:ext cx="5760337" cy="38029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16552"/>
            <a:ext cx="5766356" cy="1984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1124BB-F60B-0B8E-5B46-F4B4D7B07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3452" y="4595706"/>
            <a:ext cx="5649995" cy="1625939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2100" kern="1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有著互相聆聽</a:t>
            </a:r>
            <a:r>
              <a:rPr lang="zh-TW" altLang="zh-MO" sz="2100" kern="1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的共融，我們就能重新發現一個猶如交響曲的教會，每個人可用自己的聲音來歌唱，去接納別人的聲音，就像接納禮物一樣，從而展現天主聖神所創作的整體和諧。</a:t>
            </a:r>
            <a:endParaRPr lang="zh-TW" altLang="zh-MO" sz="2100" kern="1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B311214-2710-3A3E-95D8-68CA27629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175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4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000">
        <p:fade/>
      </p:transition>
    </mc:Choice>
    <mc:Fallback>
      <p:transition spd="med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B92DF3-9D28-D150-EDB2-8863CC29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33" y="4869271"/>
            <a:ext cx="4892584" cy="198872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800"/>
              <a:t>          圖片來源：</a:t>
            </a:r>
            <a:endParaRPr lang="en-US" altLang="zh-TW" sz="8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MO" sz="800">
                <a:hlinkClick r:id="rId2"/>
              </a:rPr>
              <a:t>https://www.diocesi.torino.it/comunicazione/papa-francesco-la-giornata-delle-comunicazioni-sociali-2022-sul-tema-ascoltate/</a:t>
            </a:r>
            <a:endParaRPr lang="en-US" altLang="zh-MO" sz="8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zh-MO" sz="800">
                <a:hlinkClick r:id="rId3"/>
              </a:rPr>
              <a:t>https://www.diocesioppidopalmi.it/2022/01/24/ascoltare-con-lorecchio-del-cuore-messaggio-del-santo-padre-francesco-per-la-56-giornata-mondiale-delle-comunicazioni-sociali/</a:t>
            </a:r>
            <a:endParaRPr lang="it-IT" altLang="zh-MO" sz="8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MO" sz="800">
                <a:hlinkClick r:id="rId4"/>
              </a:rPr>
              <a:t>http://www.attentivehearts.org/</a:t>
            </a:r>
            <a:endParaRPr lang="en-US" altLang="zh-MO" sz="8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MO" sz="800">
                <a:hlinkClick r:id="rId5"/>
              </a:rPr>
              <a:t>https://bibbiagiovane.it/la-forza-dellascolto/</a:t>
            </a:r>
            <a:endParaRPr lang="en-US" altLang="zh-MO" sz="8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MO" sz="800">
                <a:hlinkClick r:id="rId6"/>
              </a:rPr>
              <a:t>https://raykliu.wordpress.com/2013/04/16/affirmation/</a:t>
            </a:r>
            <a:endParaRPr lang="en-US" altLang="zh-MO" sz="8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MO" sz="800">
                <a:hlinkClick r:id="rId7"/>
              </a:rPr>
              <a:t>https://m.699pic.com/tupian/chuangyi-yongxinlingting.html</a:t>
            </a:r>
            <a:endParaRPr lang="en-US" altLang="zh-MO" sz="8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MO" sz="800">
                <a:hlinkClick r:id="rId8"/>
              </a:rPr>
              <a:t>https://www.dreamstime.com/illustration/listening.html</a:t>
            </a:r>
            <a:endParaRPr lang="en-US" altLang="zh-MO" sz="8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MO" sz="800">
                <a:hlinkClick r:id="rId9"/>
              </a:rPr>
              <a:t>https://it.depositphotos.com/stock-photos/ascoltare-la-conchiglia.html</a:t>
            </a:r>
            <a:endParaRPr lang="en-US" altLang="zh-MO" sz="8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MO" sz="800">
                <a:hlinkClick r:id="rId10"/>
              </a:rPr>
              <a:t>https://www.nrc.no/news/2018/may/10-things-you-should-know-about-migration-and-refugees</a:t>
            </a:r>
            <a:endParaRPr lang="en-US" altLang="zh-MO" sz="8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MO" sz="800">
                <a:hlinkClick r:id="rId11"/>
              </a:rPr>
              <a:t>https://www.catholicnewsagency.com/column/53846/to-listen-one-another</a:t>
            </a:r>
            <a:endParaRPr lang="en-US" altLang="zh-MO" sz="8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MO" sz="800">
                <a:hlinkClick r:id="rId12"/>
              </a:rPr>
              <a:t>https://notiziario.uspi.it/ascoltare-con-lorecchio-del-cuore-papa-francesco-per-la-giornata-mondiale-delle-comunicazioni-sociali/</a:t>
            </a:r>
            <a:endParaRPr lang="en-US" altLang="zh-MO" sz="800"/>
          </a:p>
          <a:p>
            <a:endParaRPr lang="en-US" altLang="zh-MO"/>
          </a:p>
          <a:p>
            <a:endParaRPr lang="en-US" altLang="zh-MO"/>
          </a:p>
          <a:p>
            <a:endParaRPr lang="en-US" altLang="zh-MO"/>
          </a:p>
          <a:p>
            <a:endParaRPr lang="en-US" altLang="zh-MO"/>
          </a:p>
          <a:p>
            <a:endParaRPr lang="en-US" altLang="zh-MO"/>
          </a:p>
          <a:p>
            <a:endParaRPr lang="en-US" altLang="zh-MO"/>
          </a:p>
          <a:p>
            <a:endParaRPr lang="zh-MO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5EFB79-5CA2-7DE2-04FD-1D0B482EA73F}"/>
              </a:ext>
            </a:extLst>
          </p:cNvPr>
          <p:cNvSpPr txBox="1"/>
          <p:nvPr/>
        </p:nvSpPr>
        <p:spPr>
          <a:xfrm>
            <a:off x="6339839" y="5863635"/>
            <a:ext cx="242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MO">
                <a:ea typeface="微軟正黑體" panose="020B0604030504040204" pitchFamily="34" charset="-120"/>
              </a:rPr>
              <a:t>2022</a:t>
            </a:r>
            <a:r>
              <a:rPr lang="zh-TW" altLang="en-US">
                <a:ea typeface="微軟正黑體" panose="020B0604030504040204" pitchFamily="34" charset="-120"/>
              </a:rPr>
              <a:t>年</a:t>
            </a:r>
            <a:r>
              <a:rPr lang="en-US" altLang="zh-TW">
                <a:ea typeface="微軟正黑體" panose="020B0604030504040204" pitchFamily="34" charset="-120"/>
              </a:rPr>
              <a:t>5</a:t>
            </a:r>
            <a:r>
              <a:rPr lang="zh-TW" altLang="en-US">
                <a:ea typeface="微軟正黑體" panose="020B0604030504040204" pitchFamily="34" charset="-120"/>
              </a:rPr>
              <a:t>月</a:t>
            </a:r>
            <a:r>
              <a:rPr lang="en-US" altLang="zh-TW">
                <a:ea typeface="微軟正黑體" panose="020B0604030504040204" pitchFamily="34" charset="-120"/>
              </a:rPr>
              <a:t>29</a:t>
            </a:r>
            <a:r>
              <a:rPr lang="zh-TW" altLang="en-US">
                <a:ea typeface="微軟正黑體" panose="020B0604030504040204" pitchFamily="34" charset="-120"/>
              </a:rPr>
              <a:t>日</a:t>
            </a:r>
            <a:endParaRPr lang="en-US" altLang="zh-TW">
              <a:ea typeface="微軟正黑體" panose="020B0604030504040204" pitchFamily="34" charset="-120"/>
            </a:endParaRPr>
          </a:p>
          <a:p>
            <a:pPr algn="ctr"/>
            <a:r>
              <a:rPr lang="zh-TW" altLang="en-US">
                <a:ea typeface="微軟正黑體" panose="020B0604030504040204" pitchFamily="34" charset="-120"/>
              </a:rPr>
              <a:t>耶穌升天節</a:t>
            </a:r>
            <a:endParaRPr lang="zh-MO" altLang="en-US"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AEC107A4-7B5E-F8BB-4F50-E8FFEC8AC6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02" y="1542762"/>
            <a:ext cx="3928795" cy="24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6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9233F3-FDD5-30B9-7B24-D87CC3BC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883" y="383178"/>
            <a:ext cx="4005943" cy="20726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有人問：</a:t>
            </a:r>
            <a:br>
              <a:rPr lang="en-US" altLang="zh-TW" sz="40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MO" sz="40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MO" sz="40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人最大的需求</a:t>
            </a:r>
            <a:br>
              <a:rPr lang="en-US" altLang="zh-TW" sz="40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MO" sz="40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40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甚麼</a:t>
            </a:r>
            <a:r>
              <a:rPr lang="zh-TW" altLang="zh-MO" sz="40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？」</a:t>
            </a:r>
            <a:br>
              <a:rPr lang="en-US" altLang="zh-TW" sz="20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MO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B714159-C065-92C4-1AA7-97073B1A8ACA}"/>
              </a:ext>
            </a:extLst>
          </p:cNvPr>
          <p:cNvSpPr txBox="1"/>
          <p:nvPr/>
        </p:nvSpPr>
        <p:spPr>
          <a:xfrm>
            <a:off x="1579715" y="4869385"/>
            <a:ext cx="5762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MO" sz="3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治療心靈創傷的醫生回答說：</a:t>
            </a:r>
            <a:br>
              <a:rPr lang="en-US" altLang="zh-TW" sz="3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MO" sz="3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MO" sz="36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是能夠不斷地被</a:t>
            </a:r>
            <a:r>
              <a:rPr lang="zh-TW" altLang="zh-MO" sz="3600" b="1" spc="38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聆聽</a:t>
            </a:r>
            <a:r>
              <a:rPr lang="zh-TW" altLang="zh-MO" sz="36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。」</a:t>
            </a:r>
            <a:endParaRPr lang="zh-MO" altLang="en-US" sz="360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19F3D62-08DD-55BF-3296-F903B6829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5" y="6474822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4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8AD2E4B-2DB6-4F2D-7656-6293F9DA6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10" b="12479"/>
          <a:stretch/>
        </p:blipFill>
        <p:spPr>
          <a:xfrm>
            <a:off x="20" y="10"/>
            <a:ext cx="9143980" cy="4476196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6" name="標題 1">
            <a:extLst>
              <a:ext uri="{FF2B5EF4-FFF2-40B4-BE49-F238E27FC236}">
                <a16:creationId xmlns:a16="http://schemas.microsoft.com/office/drawing/2014/main" id="{0D20B841-A084-65C6-1571-53AEF061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77" y="4572001"/>
            <a:ext cx="3074014" cy="1750422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故此，今年的世界傳播日關注一個</a:t>
            </a:r>
            <a:b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特別的主題</a:t>
            </a: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——</a:t>
            </a:r>
            <a:endParaRPr lang="zh-MO" altLang="en-US" sz="280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3850274-A386-9203-A93B-AC13F7A70C54}"/>
              </a:ext>
            </a:extLst>
          </p:cNvPr>
          <p:cNvSpPr/>
          <p:nvPr/>
        </p:nvSpPr>
        <p:spPr>
          <a:xfrm>
            <a:off x="3344091" y="4901923"/>
            <a:ext cx="218516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cap="none" spc="1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  <a:endParaRPr lang="zh-MO" altLang="en-US" sz="6600" b="1" cap="none" spc="10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EFA3DC8B-31F5-1EA7-C032-9C25EAC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0" y="4397830"/>
            <a:ext cx="3510237" cy="21161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zh-MO" sz="26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它不但是溝通的關鍵，</a:t>
            </a:r>
            <a:endParaRPr lang="en-US" altLang="zh-TW" sz="2600" spc="38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MO" sz="26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也是真實對話的條件</a:t>
            </a:r>
            <a:r>
              <a:rPr lang="zh-TW" altLang="en-US" sz="26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2600" spc="38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6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且是</a:t>
            </a:r>
            <a:r>
              <a:rPr lang="zh-TW" altLang="zh-MO" sz="26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人際溝通的本質。</a:t>
            </a:r>
            <a:endParaRPr lang="zh-MO" altLang="en-US" sz="2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71E62AA-F600-D65D-398C-4F3EB718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15736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4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tentive Hearts (Ozen Lalev, Israel) - Transforming the Supported into  Supporters">
            <a:extLst>
              <a:ext uri="{FF2B5EF4-FFF2-40B4-BE49-F238E27FC236}">
                <a16:creationId xmlns:a16="http://schemas.microsoft.com/office/drawing/2014/main" id="{834FFF79-0921-F132-C9BF-CB42E768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2809">
            <a:off x="305345" y="957672"/>
            <a:ext cx="5788253" cy="562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6D439197-2AA1-EC22-143B-2E59EA5230DC}"/>
              </a:ext>
            </a:extLst>
          </p:cNvPr>
          <p:cNvSpPr txBox="1">
            <a:spLocks/>
          </p:cNvSpPr>
          <p:nvPr/>
        </p:nvSpPr>
        <p:spPr>
          <a:xfrm>
            <a:off x="3509553" y="2760004"/>
            <a:ext cx="5381897" cy="145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MO" b="1" kern="100" spc="38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用內心的耳朵去</a:t>
            </a:r>
            <a:r>
              <a:rPr lang="zh-TW" altLang="zh-MO" b="1" kern="100" spc="38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聆聽</a:t>
            </a:r>
            <a:endParaRPr lang="zh-MO" altLang="en-US" sz="13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0FA1F90-5841-85C5-6869-6CFCF4740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14" y="6435778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9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EE1BE8-EDA0-C2B2-CC4C-D5B449A74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0205" y="1165593"/>
            <a:ext cx="6399167" cy="1924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MO" sz="3200" b="1" i="1" spc="38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MO" sz="3200" b="1" i="1" spc="38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以色列！你要聽」</a:t>
            </a:r>
            <a:r>
              <a:rPr lang="zh-TW" altLang="zh-MO" sz="2400" b="1" i="1" spc="38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（申六</a:t>
            </a:r>
            <a:r>
              <a:rPr lang="en-US" altLang="zh-MO" sz="2400" b="1" i="1" spc="38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zh-MO" sz="2400" b="1" i="1" spc="38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3200" b="1" i="1" spc="38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MO" sz="3200" b="1" i="1" spc="38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「信仰是出於聆聽」</a:t>
            </a:r>
            <a:r>
              <a:rPr lang="zh-TW" altLang="zh-MO" sz="2400" b="1" i="1" spc="38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（參閱：羅十</a:t>
            </a:r>
            <a:r>
              <a:rPr lang="en-US" altLang="zh-MO" sz="2400" b="1" i="1" spc="38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zh-TW" altLang="zh-MO" sz="2400" b="1" i="1" spc="38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MO" altLang="en-US" sz="60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0708F2C-D17F-C67D-6796-55517E65BA62}"/>
              </a:ext>
            </a:extLst>
          </p:cNvPr>
          <p:cNvSpPr/>
          <p:nvPr/>
        </p:nvSpPr>
        <p:spPr>
          <a:xfrm>
            <a:off x="175802" y="2419688"/>
            <a:ext cx="5754735" cy="201862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MO" sz="2800" b="1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聆聽</a:t>
            </a:r>
            <a:r>
              <a:rPr lang="zh-TW" altLang="zh-MO" sz="2800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的意義不僅是聲音的感知，本質上更是</a:t>
            </a:r>
            <a:br>
              <a:rPr lang="en-US" altLang="zh-TW" sz="2800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MO" sz="2800" b="1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人類與天主對話的關係</a:t>
            </a:r>
            <a:r>
              <a:rPr lang="zh-TW" altLang="zh-MO" sz="2800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MO" altLang="en-US" sz="2800">
              <a:solidFill>
                <a:schemeClr val="tx1"/>
              </a:solidFill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68B4C49-38B5-0201-5250-1D8BBD07DDA7}"/>
              </a:ext>
            </a:extLst>
          </p:cNvPr>
          <p:cNvSpPr/>
          <p:nvPr/>
        </p:nvSpPr>
        <p:spPr>
          <a:xfrm>
            <a:off x="1985555" y="4538521"/>
            <a:ext cx="6979106" cy="201862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天主</a:t>
            </a:r>
            <a:r>
              <a:rPr lang="zh-TW" altLang="en-US" sz="2800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首先</a:t>
            </a:r>
            <a:r>
              <a:rPr lang="zh-TW" altLang="en-US" sz="2800" b="1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主動</a:t>
            </a:r>
            <a:r>
              <a:rPr lang="zh-TW" altLang="en-US" sz="2800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向我們</a:t>
            </a:r>
            <a:r>
              <a:rPr lang="zh-TW" altLang="en-US" sz="2800" b="1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說話</a:t>
            </a:r>
            <a:r>
              <a:rPr lang="zh-TW" altLang="en-US" sz="2800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  <a:p>
            <a:pPr algn="ctr"/>
            <a:r>
              <a:rPr lang="zh-TW" altLang="en-US" sz="2800" b="1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</a:t>
            </a:r>
            <a:r>
              <a:rPr lang="zh-TW" altLang="en-US" sz="2800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800" b="1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回應</a:t>
            </a:r>
            <a:r>
              <a:rPr lang="zh-TW" altLang="en-US" sz="2800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就是去</a:t>
            </a:r>
            <a:r>
              <a:rPr lang="zh-TW" altLang="en-US" sz="2800" b="1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聆聽</a:t>
            </a:r>
            <a:r>
              <a:rPr lang="zh-TW" altLang="en-US" sz="2800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祂。</a:t>
            </a:r>
          </a:p>
          <a:p>
            <a:pPr algn="ctr"/>
            <a:r>
              <a:rPr lang="zh-TW" altLang="en-US" sz="2800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歸根究柢，這種聆聽是來自</a:t>
            </a:r>
            <a:r>
              <a:rPr lang="zh-TW" altLang="en-US" sz="2800" b="1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祂的恩寵</a:t>
            </a:r>
            <a:r>
              <a:rPr lang="zh-TW" altLang="en-US" sz="2800" spc="38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9A0664-951F-1DD3-D0EA-1A3163A54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15736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7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046589-4FCF-1619-E0E1-851C4EFA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2745"/>
            <a:ext cx="7201989" cy="1475921"/>
          </a:xfrm>
        </p:spPr>
        <p:txBody>
          <a:bodyPr>
            <a:normAutofit/>
          </a:bodyPr>
          <a:lstStyle/>
          <a:p>
            <a:r>
              <a:rPr lang="zh-TW" altLang="zh-MO" sz="4800" b="1" kern="100" spc="38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聆聽</a:t>
            </a:r>
            <a:r>
              <a:rPr lang="zh-TW" altLang="zh-MO" sz="4000" b="1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就是</a:t>
            </a:r>
            <a:r>
              <a:rPr lang="zh-TW" altLang="en-US" sz="4000" b="1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天主的</a:t>
            </a:r>
            <a:r>
              <a:rPr lang="zh-TW" altLang="zh-MO" sz="4000" b="1" kern="1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愛的一種面向</a:t>
            </a:r>
            <a:endParaRPr lang="zh-MO" altLang="en-US" sz="4000" b="1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E2A332-BC9E-0A70-3056-125BD3DE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755956"/>
            <a:ext cx="317862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zh-MO" kern="1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天主藉著</a:t>
            </a:r>
            <a:r>
              <a:rPr lang="zh-TW" altLang="zh-MO" b="1" kern="1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言語創造</a:t>
            </a:r>
            <a:r>
              <a:rPr lang="zh-TW" altLang="zh-MO" kern="1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人類為祂的肖像，並</a:t>
            </a:r>
            <a:r>
              <a:rPr lang="zh-TW" altLang="zh-MO" b="1" kern="1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藉著聆聽</a:t>
            </a:r>
            <a:r>
              <a:rPr lang="zh-TW" altLang="zh-MO" kern="1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視人類為</a:t>
            </a:r>
            <a:r>
              <a:rPr lang="zh-TW" altLang="zh-MO" b="1" kern="1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談話的對象</a:t>
            </a:r>
            <a:r>
              <a:rPr lang="zh-TW" altLang="zh-MO" kern="1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kern="100" spc="38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kern="100" spc="38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MO" kern="1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天主愛人，因此向人傳達祂的聖言，也因此「側耳」俯聽人。</a:t>
            </a:r>
            <a:endParaRPr lang="en-US" altLang="zh-TW" kern="100" spc="38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6B6CD36-3D15-47A1-A246-5FEE3FD94E18}"/>
              </a:ext>
            </a:extLst>
          </p:cNvPr>
          <p:cNvSpPr txBox="1"/>
          <p:nvPr/>
        </p:nvSpPr>
        <p:spPr>
          <a:xfrm>
            <a:off x="5336719" y="1690689"/>
            <a:ext cx="3511189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zh-MO" sz="2800" kern="1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天主</a:t>
            </a:r>
            <a:r>
              <a:rPr lang="zh-TW" altLang="en-US" sz="2800" kern="1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通過</a:t>
            </a:r>
            <a:r>
              <a:rPr lang="zh-TW" altLang="en-US" sz="2800" kern="100" spc="38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zh-MO" sz="2800" kern="1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溝通</a:t>
            </a:r>
            <a:r>
              <a:rPr lang="zh-TW" altLang="en-US" sz="2800" kern="100" spc="38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zh-TW" altLang="zh-MO" sz="2800" kern="1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向人來自我啟示，人也需要準備好去聆聽。</a:t>
            </a:r>
            <a:endParaRPr lang="en-US" altLang="zh-TW" sz="2800" kern="100" spc="38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altLang="zh-TW" sz="1200" kern="100" spc="38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MO" sz="2800" kern="100" spc="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上主召叫人類與祂建立愛的盟約，好使人在聆聽、接納及給予他人空間的能力上，成為真正的自己：天主的肖像與模樣。</a:t>
            </a:r>
            <a:endParaRPr lang="en-US" altLang="zh-TW" sz="2800" kern="100" spc="38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398CDA-46C4-5B86-4BB4-D4BBF1C97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374584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8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000">
        <p:fade/>
      </p:transition>
    </mc:Choice>
    <mc:Fallback>
      <p:transition spd="med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844D3E-CEBF-9FAA-9403-2F847B2A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9931"/>
            <a:ext cx="7886700" cy="1150758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TW" altLang="zh-MO" sz="32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耶穌</a:t>
            </a:r>
            <a:r>
              <a:rPr lang="zh-TW" altLang="en-US" sz="32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重視</a:t>
            </a:r>
            <a:r>
              <a:rPr lang="zh-TW" altLang="zh-MO" sz="32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門徒們聆聽的素質</a:t>
            </a:r>
            <a:r>
              <a:rPr lang="zh-TW" altLang="en-US" sz="32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br>
              <a:rPr lang="en-US" altLang="zh-TW" sz="32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MO" sz="32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MO" sz="3200" b="1" spc="38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你們應當留心要</a:t>
            </a:r>
            <a:r>
              <a:rPr lang="zh-TW" altLang="zh-MO" sz="32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怎樣</a:t>
            </a:r>
            <a:r>
              <a:rPr lang="zh-TW" altLang="zh-MO" sz="3200" b="1" spc="38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聽</a:t>
            </a:r>
            <a:r>
              <a:rPr lang="zh-TW" altLang="zh-MO" sz="32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zh-MO" sz="20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（路八</a:t>
            </a:r>
            <a:r>
              <a:rPr lang="en-US" altLang="zh-MO" sz="20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zh-MO" sz="20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zh-MO" altLang="en-US" sz="6000" b="1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F758C6-23AD-AD32-30F4-48E694C4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708" y="1924594"/>
            <a:ext cx="3044704" cy="474617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只有聽是不夠的，還必須要</a:t>
            </a:r>
            <a:r>
              <a:rPr lang="zh-TW" altLang="zh-MO" sz="24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用心地聆聽</a:t>
            </a: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spc="38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我們要注意所聆聽的</a:t>
            </a:r>
            <a:r>
              <a:rPr lang="zh-TW" altLang="zh-MO" sz="24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對象</a:t>
            </a: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MO" sz="24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內容</a:t>
            </a: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，以及</a:t>
            </a:r>
            <a:r>
              <a:rPr lang="zh-TW" altLang="zh-MO" sz="24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方式</a:t>
            </a: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，才能在溝通的藝術上有所成長</a:t>
            </a:r>
            <a:r>
              <a:rPr lang="zh-TW" altLang="en-US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spc="38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關鍵不在於理論或技巧，而是在於</a:t>
            </a:r>
            <a:r>
              <a:rPr lang="zh-TW" altLang="zh-MO" sz="2400" b="1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心靈的開放</a:t>
            </a:r>
            <a:r>
              <a:rPr lang="zh-TW" altLang="zh-MO" sz="2400" spc="38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，使人的關係得以拉近。</a:t>
            </a:r>
            <a:endParaRPr lang="zh-MO" altLang="en-US" sz="4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7FCBD91-9C4B-5A1C-E038-FBEA832B9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7" y="2568943"/>
            <a:ext cx="5418393" cy="313517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741DD35-1FB6-787B-474A-8602AFD79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175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7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34952E5F-FD9B-5C62-B3F7-729A58FFE7F0}"/>
              </a:ext>
            </a:extLst>
          </p:cNvPr>
          <p:cNvSpPr/>
          <p:nvPr/>
        </p:nvSpPr>
        <p:spPr>
          <a:xfrm>
            <a:off x="5843452" y="418011"/>
            <a:ext cx="3030582" cy="6052458"/>
          </a:xfrm>
          <a:prstGeom prst="roundRect">
            <a:avLst/>
          </a:prstGeom>
          <a:solidFill>
            <a:srgbClr val="7F564D">
              <a:alpha val="85098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MO" sz="24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真正的溝通要</a:t>
            </a:r>
            <a:r>
              <a:rPr lang="zh-TW" altLang="en-US" sz="24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求</a:t>
            </a:r>
            <a:r>
              <a:rPr lang="zh-TW" altLang="zh-MO" sz="2400" b="1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重新發現聆聽</a:t>
            </a:r>
            <a:r>
              <a:rPr lang="zh-TW" altLang="en-US" sz="24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MO" sz="24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聆聽自己、聆聽自己最真實的需要</a:t>
            </a:r>
            <a:r>
              <a:rPr lang="en-US" altLang="zh-TW" sz="24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——</a:t>
            </a:r>
            <a:r>
              <a:rPr lang="zh-TW" altLang="zh-MO" sz="24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銘刻在每個人內心深處的需要。</a:t>
            </a:r>
            <a:endParaRPr lang="en-US" altLang="zh-TW" sz="2400" spc="38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1400" spc="38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讓</a:t>
            </a:r>
            <a:r>
              <a:rPr lang="zh-TW" altLang="zh-MO" sz="24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我們重新開始，聆聽自己心中想要與他人</a:t>
            </a:r>
            <a:r>
              <a:rPr lang="zh-TW" altLang="en-US" sz="24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zh-MO" sz="24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與天主建立關係的</a:t>
            </a:r>
            <a:r>
              <a:rPr lang="zh-TW" altLang="zh-MO" sz="2400" b="1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渴望</a:t>
            </a:r>
            <a:r>
              <a:rPr lang="en-US" altLang="zh-TW" sz="24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——</a:t>
            </a:r>
            <a:r>
              <a:rPr lang="zh-TW" altLang="zh-MO" sz="2400" spc="38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這渴望使我們在受造物中獨一無二。</a:t>
            </a:r>
            <a:endParaRPr lang="en-US" altLang="zh-TW" sz="2400" spc="38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4546C04-2953-BD97-2A77-85C5B9087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469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5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D8CCFB-A908-C51E-530D-EEE193E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612" y="283846"/>
            <a:ext cx="6444343" cy="37011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zh-MO" sz="6000" b="1" kern="100" spc="38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聆聽</a:t>
            </a:r>
            <a:br>
              <a:rPr lang="en-US" altLang="zh-TW" sz="4800" b="1" kern="100" spc="38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800" b="1" kern="100" spc="38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zh-MO" sz="4800" b="1" kern="100" spc="38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作為良好溝通的條件</a:t>
            </a:r>
            <a:endParaRPr lang="zh-MO" altLang="en-US" sz="28000" b="1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B0EBFB0-CC74-F5A1-EC2C-1BB89CD40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5" y="6480175"/>
            <a:ext cx="219825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1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8779870D00C342BDBCDDBB32B03B00" ma:contentTypeVersion="16" ma:contentTypeDescription="Create a new document." ma:contentTypeScope="" ma:versionID="2bc2aa9cce18ee2ef34ca652b768553d">
  <xsd:schema xmlns:xsd="http://www.w3.org/2001/XMLSchema" xmlns:xs="http://www.w3.org/2001/XMLSchema" xmlns:p="http://schemas.microsoft.com/office/2006/metadata/properties" xmlns:ns2="43741598-3cfc-4a8b-ac0d-266ba0bf7e78" xmlns:ns3="9477d63c-d278-47a6-926e-bf6e208b0bf3" targetNamespace="http://schemas.microsoft.com/office/2006/metadata/properties" ma:root="true" ma:fieldsID="bd74f12e334e3d071af10428909b37ee" ns2:_="" ns3:_="">
    <xsd:import namespace="43741598-3cfc-4a8b-ac0d-266ba0bf7e78"/>
    <xsd:import namespace="9477d63c-d278-47a6-926e-bf6e208b0b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41598-3cfc-4a8b-ac0d-266ba0bf7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fabdfff-1feb-4b82-8e14-89e81a3d79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7d63c-d278-47a6-926e-bf6e208b0bf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3fb15b-2cfa-41db-87e1-2459356870ee}" ma:internalName="TaxCatchAll" ma:showField="CatchAllData" ma:web="9477d63c-d278-47a6-926e-bf6e208b0b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741598-3cfc-4a8b-ac0d-266ba0bf7e78">
      <Terms xmlns="http://schemas.microsoft.com/office/infopath/2007/PartnerControls"/>
    </lcf76f155ced4ddcb4097134ff3c332f>
    <TaxCatchAll xmlns="9477d63c-d278-47a6-926e-bf6e208b0bf3" xsi:nil="true"/>
  </documentManagement>
</p:properties>
</file>

<file path=customXml/itemProps1.xml><?xml version="1.0" encoding="utf-8"?>
<ds:datastoreItem xmlns:ds="http://schemas.openxmlformats.org/officeDocument/2006/customXml" ds:itemID="{C460968A-7673-4C99-ABDF-281C49C256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007D53-2B82-4A80-A171-D585C34E0EC6}">
  <ds:schemaRefs>
    <ds:schemaRef ds:uri="43741598-3cfc-4a8b-ac0d-266ba0bf7e78"/>
    <ds:schemaRef ds:uri="9477d63c-d278-47a6-926e-bf6e208b0b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2B4AB83-DDAA-434C-9A65-4CDE1D762D66}">
  <ds:schemaRefs>
    <ds:schemaRef ds:uri="43741598-3cfc-4a8b-ac0d-266ba0bf7e78"/>
    <ds:schemaRef ds:uri="9477d63c-d278-47a6-926e-bf6e208b0b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1078</Words>
  <Application>Microsoft Office PowerPoint</Application>
  <PresentationFormat>如螢幕大小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有人問： 「人最大的需求 是甚麼？」 </vt:lpstr>
      <vt:lpstr>故此，今年的世界傳播日關注一個 特別的主題——</vt:lpstr>
      <vt:lpstr>PowerPoint 簡報</vt:lpstr>
      <vt:lpstr>PowerPoint 簡報</vt:lpstr>
      <vt:lpstr>聆聽就是天主的愛的一種面向</vt:lpstr>
      <vt:lpstr>耶穌重視門徒們聆聽的素質： 「你們應當留心要怎樣聽」（路八18）</vt:lpstr>
      <vt:lpstr>PowerPoint 簡報</vt:lpstr>
      <vt:lpstr>聆聽    作為良好溝通的條件</vt:lpstr>
      <vt:lpstr>我們時常會忽略互相聆聽， 更會「各說各話」。</vt:lpstr>
      <vt:lpstr>PowerPoint 簡報</vt:lpstr>
      <vt:lpstr>PowerPoint 簡報</vt:lpstr>
      <vt:lpstr>PowerPoint 簡報</vt:lpstr>
      <vt:lpstr>在教會內彼此聆聽</vt:lpstr>
      <vt:lpstr>耶穌基督就是最偉大的聆聽者，我們要分擔的正是祂的工作——以天主的耳朵去聆聽，才能說出天主的話語。</vt:lpstr>
      <vt:lpstr>PowerPoint 簡報</vt:lpstr>
      <vt:lpstr>我們祈願，共議性的歷程能成為一次互相聆聽的莫大機會。   共融並不是策略和計畫的結果，而是建立在弟兄姊妹之間的互相聆聽。 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教宗方濟各 第56屆世界傳播日文告</dc:title>
  <dc:creator>Magdalene Chan</dc:creator>
  <cp:lastModifiedBy>Magdalene Chan</cp:lastModifiedBy>
  <cp:revision>1</cp:revision>
  <dcterms:created xsi:type="dcterms:W3CDTF">2022-05-25T07:15:08Z</dcterms:created>
  <dcterms:modified xsi:type="dcterms:W3CDTF">2022-05-27T09:35:20Z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0x010100048779870D00C342BDBCDDBB32B03B00</vt:lpwstr>
  </property>
  <property fmtid="{D5CDD505-2E9C-101B-9397-08002B2CF9AE}" pid="3" name="MediaServiceImageTags">
    <vt:lpwstr/>
  </property>
</Properties>
</file>